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1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10/28/2015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Le </a:t>
            </a:r>
            <a:r>
              <a:rPr lang="en-US" dirty="0" err="1" smtClean="0">
                <a:latin typeface="Comic Sans MS" panose="030F0702030302020204" pitchFamily="66" charset="0"/>
              </a:rPr>
              <a:t>verbe</a:t>
            </a:r>
            <a:r>
              <a:rPr lang="en-US" dirty="0" smtClean="0">
                <a:latin typeface="Comic Sans MS" panose="030F0702030302020204" pitchFamily="66" charset="0"/>
              </a:rPr>
              <a:t> “</a:t>
            </a:r>
            <a:r>
              <a:rPr lang="en-US" dirty="0" err="1" smtClean="0">
                <a:latin typeface="Comic Sans MS" panose="030F0702030302020204" pitchFamily="66" charset="0"/>
              </a:rPr>
              <a:t>avoir</a:t>
            </a:r>
            <a:r>
              <a:rPr lang="en-US" dirty="0" smtClean="0">
                <a:latin typeface="Comic Sans MS" panose="030F0702030302020204" pitchFamily="66" charset="0"/>
              </a:rPr>
              <a:t>”		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>
                <a:latin typeface="Comic Sans MS" panose="030F0702030302020204" pitchFamily="66" charset="0"/>
              </a:rPr>
              <a:t>Objectif</a:t>
            </a:r>
            <a:r>
              <a:rPr lang="en-US" sz="2800" dirty="0" smtClean="0">
                <a:latin typeface="Comic Sans MS" panose="030F0702030302020204" pitchFamily="66" charset="0"/>
              </a:rPr>
              <a:t>:  to conjugate the verb </a:t>
            </a:r>
            <a:r>
              <a:rPr lang="en-US" sz="2800" dirty="0" err="1" smtClean="0">
                <a:latin typeface="Comic Sans MS" panose="030F0702030302020204" pitchFamily="66" charset="0"/>
              </a:rPr>
              <a:t>avoir</a:t>
            </a:r>
            <a:r>
              <a:rPr lang="en-US" sz="2800" dirty="0" smtClean="0">
                <a:latin typeface="Comic Sans MS" panose="030F0702030302020204" pitchFamily="66" charset="0"/>
              </a:rPr>
              <a:t>; to describe what we have, feel, and need</a:t>
            </a:r>
            <a:endParaRPr lang="en-US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904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Describing how we feel with “</a:t>
            </a:r>
            <a:r>
              <a:rPr lang="en-US" dirty="0" err="1" smtClean="0">
                <a:latin typeface="Comic Sans MS" panose="030F0702030302020204" pitchFamily="66" charset="0"/>
              </a:rPr>
              <a:t>avoir</a:t>
            </a:r>
            <a:r>
              <a:rPr lang="en-US" dirty="0" smtClean="0">
                <a:latin typeface="Comic Sans MS" panose="030F0702030302020204" pitchFamily="66" charset="0"/>
              </a:rPr>
              <a:t>”	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4000" i="1" dirty="0" err="1" smtClean="0">
                <a:latin typeface="Comic Sans MS" panose="030F0702030302020204" pitchFamily="66" charset="0"/>
              </a:rPr>
              <a:t>Qu’est-ce</a:t>
            </a:r>
            <a:r>
              <a:rPr lang="en-US" sz="4000" i="1" dirty="0" smtClean="0">
                <a:latin typeface="Comic Sans MS" panose="030F0702030302020204" pitchFamily="66" charset="0"/>
              </a:rPr>
              <a:t> que </a:t>
            </a:r>
            <a:r>
              <a:rPr lang="en-US" sz="4000" i="1" dirty="0" err="1" smtClean="0">
                <a:latin typeface="Comic Sans MS" panose="030F0702030302020204" pitchFamily="66" charset="0"/>
              </a:rPr>
              <a:t>tu</a:t>
            </a:r>
            <a:r>
              <a:rPr lang="en-US" sz="4000" i="1" dirty="0" smtClean="0">
                <a:latin typeface="Comic Sans MS" panose="030F0702030302020204" pitchFamily="66" charset="0"/>
              </a:rPr>
              <a:t> as? = what’s wrong?</a:t>
            </a:r>
          </a:p>
          <a:p>
            <a:r>
              <a:rPr lang="en-US" sz="4000" dirty="0" err="1" smtClean="0">
                <a:latin typeface="Comic Sans MS" panose="030F0702030302020204" pitchFamily="66" charset="0"/>
              </a:rPr>
              <a:t>J’ai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en-US" sz="4000" dirty="0" err="1" smtClean="0">
                <a:latin typeface="Comic Sans MS" panose="030F0702030302020204" pitchFamily="66" charset="0"/>
              </a:rPr>
              <a:t>faim</a:t>
            </a:r>
            <a:r>
              <a:rPr lang="en-US" sz="4000" dirty="0" smtClean="0">
                <a:latin typeface="Comic Sans MS" panose="030F0702030302020204" pitchFamily="66" charset="0"/>
              </a:rPr>
              <a:t> = I’m hungry </a:t>
            </a:r>
          </a:p>
          <a:p>
            <a:r>
              <a:rPr lang="en-US" sz="4000" dirty="0" err="1" smtClean="0">
                <a:latin typeface="Comic Sans MS" panose="030F0702030302020204" pitchFamily="66" charset="0"/>
              </a:rPr>
              <a:t>J’ai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en-US" sz="4000" dirty="0" err="1" smtClean="0">
                <a:latin typeface="Comic Sans MS" panose="030F0702030302020204" pitchFamily="66" charset="0"/>
              </a:rPr>
              <a:t>soif</a:t>
            </a:r>
            <a:r>
              <a:rPr lang="en-US" sz="4000" dirty="0" smtClean="0">
                <a:latin typeface="Comic Sans MS" panose="030F0702030302020204" pitchFamily="66" charset="0"/>
              </a:rPr>
              <a:t> = I’m thirsty</a:t>
            </a:r>
          </a:p>
          <a:p>
            <a:r>
              <a:rPr lang="en-US" sz="4000" dirty="0" err="1" smtClean="0">
                <a:latin typeface="Comic Sans MS" panose="030F0702030302020204" pitchFamily="66" charset="0"/>
              </a:rPr>
              <a:t>J’ai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en-US" sz="4000" dirty="0" err="1" smtClean="0">
                <a:latin typeface="Comic Sans MS" panose="030F0702030302020204" pitchFamily="66" charset="0"/>
              </a:rPr>
              <a:t>froid</a:t>
            </a:r>
            <a:r>
              <a:rPr lang="en-US" sz="4000" dirty="0" smtClean="0">
                <a:latin typeface="Comic Sans MS" panose="030F0702030302020204" pitchFamily="66" charset="0"/>
              </a:rPr>
              <a:t> = I’m cold</a:t>
            </a:r>
          </a:p>
          <a:p>
            <a:r>
              <a:rPr lang="en-US" sz="4000" dirty="0" err="1" smtClean="0">
                <a:latin typeface="Comic Sans MS" panose="030F0702030302020204" pitchFamily="66" charset="0"/>
              </a:rPr>
              <a:t>J’ai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en-US" sz="4000" dirty="0" err="1" smtClean="0">
                <a:latin typeface="Comic Sans MS" panose="030F0702030302020204" pitchFamily="66" charset="0"/>
              </a:rPr>
              <a:t>chaud</a:t>
            </a:r>
            <a:r>
              <a:rPr lang="en-US" sz="4000" dirty="0" smtClean="0">
                <a:latin typeface="Comic Sans MS" panose="030F0702030302020204" pitchFamily="66" charset="0"/>
              </a:rPr>
              <a:t> = I’m warm</a:t>
            </a:r>
          </a:p>
          <a:p>
            <a:r>
              <a:rPr lang="en-US" sz="4000" dirty="0" err="1" smtClean="0">
                <a:latin typeface="Comic Sans MS" panose="030F0702030302020204" pitchFamily="66" charset="0"/>
              </a:rPr>
              <a:t>J’ai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en-US" sz="4000" dirty="0" err="1" smtClean="0">
                <a:latin typeface="Comic Sans MS" panose="030F0702030302020204" pitchFamily="66" charset="0"/>
              </a:rPr>
              <a:t>peur</a:t>
            </a:r>
            <a:r>
              <a:rPr lang="en-US" sz="4000" dirty="0" smtClean="0">
                <a:latin typeface="Comic Sans MS" panose="030F0702030302020204" pitchFamily="66" charset="0"/>
              </a:rPr>
              <a:t> = I’m scared  </a:t>
            </a:r>
          </a:p>
          <a:p>
            <a:r>
              <a:rPr lang="en-US" sz="4000" dirty="0" err="1" smtClean="0">
                <a:latin typeface="Comic Sans MS" panose="030F0702030302020204" pitchFamily="66" charset="0"/>
              </a:rPr>
              <a:t>J’ai</a:t>
            </a:r>
            <a:r>
              <a:rPr lang="en-US" sz="4000" dirty="0" smtClean="0">
                <a:latin typeface="Comic Sans MS" panose="030F0702030302020204" pitchFamily="66" charset="0"/>
              </a:rPr>
              <a:t> </a:t>
            </a:r>
            <a:r>
              <a:rPr lang="en-US" sz="4000" dirty="0" err="1" smtClean="0">
                <a:latin typeface="Comic Sans MS" panose="030F0702030302020204" pitchFamily="66" charset="0"/>
              </a:rPr>
              <a:t>sommeil</a:t>
            </a:r>
            <a:r>
              <a:rPr lang="en-US" sz="4000" dirty="0" smtClean="0">
                <a:latin typeface="Comic Sans MS" panose="030F0702030302020204" pitchFamily="66" charset="0"/>
              </a:rPr>
              <a:t> = I’m tired</a:t>
            </a:r>
            <a:endParaRPr lang="en-US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69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Describing what we need with “</a:t>
            </a:r>
            <a:r>
              <a:rPr lang="en-US" dirty="0" err="1" smtClean="0">
                <a:latin typeface="Comic Sans MS" panose="030F0702030302020204" pitchFamily="66" charset="0"/>
              </a:rPr>
              <a:t>avoir</a:t>
            </a:r>
            <a:r>
              <a:rPr lang="en-US" dirty="0" smtClean="0">
                <a:latin typeface="Comic Sans MS" panose="030F0702030302020204" pitchFamily="66" charset="0"/>
              </a:rPr>
              <a:t>”	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latin typeface="Comic Sans MS" panose="030F0702030302020204" pitchFamily="66" charset="0"/>
              </a:rPr>
              <a:t>avoir</a:t>
            </a: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r>
              <a:rPr lang="en-US" sz="3600" dirty="0" err="1" smtClean="0">
                <a:latin typeface="Comic Sans MS" panose="030F0702030302020204" pitchFamily="66" charset="0"/>
              </a:rPr>
              <a:t>besoin</a:t>
            </a:r>
            <a:r>
              <a:rPr lang="en-US" sz="3600" dirty="0" smtClean="0">
                <a:latin typeface="Comic Sans MS" panose="030F0702030302020204" pitchFamily="66" charset="0"/>
              </a:rPr>
              <a:t> de = to need</a:t>
            </a:r>
          </a:p>
          <a:p>
            <a:pPr marL="0" indent="0">
              <a:buNone/>
            </a:pPr>
            <a:r>
              <a:rPr lang="en-US" sz="3600" i="1" dirty="0" smtClean="0">
                <a:latin typeface="Comic Sans MS" panose="030F0702030302020204" pitchFamily="66" charset="0"/>
              </a:rPr>
              <a:t>De quoi as-</a:t>
            </a:r>
            <a:r>
              <a:rPr lang="en-US" sz="3600" i="1" dirty="0" err="1" smtClean="0">
                <a:latin typeface="Comic Sans MS" panose="030F0702030302020204" pitchFamily="66" charset="0"/>
              </a:rPr>
              <a:t>tu</a:t>
            </a:r>
            <a:r>
              <a:rPr lang="en-US" sz="3600" i="1" dirty="0" smtClean="0">
                <a:latin typeface="Comic Sans MS" panose="030F0702030302020204" pitchFamily="66" charset="0"/>
              </a:rPr>
              <a:t> </a:t>
            </a:r>
            <a:r>
              <a:rPr lang="en-US" sz="3600" i="1" dirty="0" err="1" smtClean="0">
                <a:latin typeface="Comic Sans MS" panose="030F0702030302020204" pitchFamily="66" charset="0"/>
              </a:rPr>
              <a:t>besoin</a:t>
            </a:r>
            <a:r>
              <a:rPr lang="en-US" sz="3600" i="1" dirty="0" smtClean="0">
                <a:latin typeface="Comic Sans MS" panose="030F0702030302020204" pitchFamily="66" charset="0"/>
              </a:rPr>
              <a:t> pour la </a:t>
            </a:r>
            <a:r>
              <a:rPr lang="en-US" sz="3600" i="1" dirty="0" err="1" smtClean="0">
                <a:latin typeface="Comic Sans MS" panose="030F0702030302020204" pitchFamily="66" charset="0"/>
              </a:rPr>
              <a:t>classe</a:t>
            </a:r>
            <a:r>
              <a:rPr lang="en-US" sz="3600" i="1" dirty="0" smtClean="0">
                <a:latin typeface="Comic Sans MS" panose="030F0702030302020204" pitchFamily="66" charset="0"/>
              </a:rPr>
              <a:t> de </a:t>
            </a:r>
            <a:r>
              <a:rPr lang="en-US" sz="3600" i="1" dirty="0" err="1" smtClean="0">
                <a:latin typeface="Comic Sans MS" panose="030F0702030302020204" pitchFamily="66" charset="0"/>
              </a:rPr>
              <a:t>français</a:t>
            </a:r>
            <a:r>
              <a:rPr lang="en-US" sz="3600" i="1" dirty="0" smtClean="0"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r>
              <a:rPr lang="en-US" sz="3600" dirty="0" smtClean="0">
                <a:latin typeface="Comic Sans MS" panose="030F0702030302020204" pitchFamily="66" charset="0"/>
              </a:rPr>
              <a:t>“Pour la </a:t>
            </a:r>
            <a:r>
              <a:rPr lang="en-US" sz="3600" dirty="0" err="1" smtClean="0">
                <a:latin typeface="Comic Sans MS" panose="030F0702030302020204" pitchFamily="66" charset="0"/>
              </a:rPr>
              <a:t>classe</a:t>
            </a:r>
            <a:r>
              <a:rPr lang="en-US" sz="3600" dirty="0" smtClean="0">
                <a:latin typeface="Comic Sans MS" panose="030F0702030302020204" pitchFamily="66" charset="0"/>
              </a:rPr>
              <a:t> de </a:t>
            </a:r>
            <a:r>
              <a:rPr lang="en-US" sz="3600" dirty="0" err="1" smtClean="0">
                <a:latin typeface="Comic Sans MS" panose="030F0702030302020204" pitchFamily="66" charset="0"/>
              </a:rPr>
              <a:t>français</a:t>
            </a:r>
            <a:r>
              <a:rPr lang="en-US" sz="3600" dirty="0" smtClean="0">
                <a:latin typeface="Comic Sans MS" panose="030F0702030302020204" pitchFamily="66" charset="0"/>
              </a:rPr>
              <a:t>, </a:t>
            </a:r>
            <a:r>
              <a:rPr lang="en-US" sz="3600" dirty="0" err="1" smtClean="0">
                <a:latin typeface="Comic Sans MS" panose="030F0702030302020204" pitchFamily="66" charset="0"/>
              </a:rPr>
              <a:t>j’ai</a:t>
            </a: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r>
              <a:rPr lang="en-US" sz="3600" dirty="0" err="1" smtClean="0">
                <a:latin typeface="Comic Sans MS" panose="030F0702030302020204" pitchFamily="66" charset="0"/>
              </a:rPr>
              <a:t>besoin</a:t>
            </a:r>
            <a:r>
              <a:rPr lang="en-US" sz="3600" dirty="0" smtClean="0">
                <a:latin typeface="Comic Sans MS" panose="030F0702030302020204" pitchFamily="66" charset="0"/>
              </a:rPr>
              <a:t> d’un </a:t>
            </a:r>
            <a:r>
              <a:rPr lang="en-US" sz="3600" dirty="0" err="1" smtClean="0">
                <a:latin typeface="Comic Sans MS" panose="030F0702030302020204" pitchFamily="66" charset="0"/>
              </a:rPr>
              <a:t>classeur</a:t>
            </a:r>
            <a:r>
              <a:rPr lang="en-US" sz="3600" dirty="0" smtClean="0">
                <a:latin typeface="Comic Sans MS" panose="030F0702030302020204" pitchFamily="66" charset="0"/>
              </a:rPr>
              <a:t>, un cahier et un </a:t>
            </a:r>
            <a:r>
              <a:rPr lang="en-US" sz="3600" dirty="0" err="1" smtClean="0">
                <a:latin typeface="Comic Sans MS" panose="030F0702030302020204" pitchFamily="66" charset="0"/>
              </a:rPr>
              <a:t>stylo</a:t>
            </a:r>
            <a:r>
              <a:rPr lang="en-US" sz="3600" dirty="0" smtClean="0">
                <a:latin typeface="Comic Sans MS" panose="030F0702030302020204" pitchFamily="66" charset="0"/>
              </a:rPr>
              <a:t>.”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758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omic Sans MS" panose="030F0702030302020204" pitchFamily="66" charset="0"/>
              </a:rPr>
              <a:t>D’autres</a:t>
            </a:r>
            <a:r>
              <a:rPr lang="en-US" dirty="0" smtClean="0">
                <a:latin typeface="Comic Sans MS" panose="030F0702030302020204" pitchFamily="66" charset="0"/>
              </a:rPr>
              <a:t> expressions avec “</a:t>
            </a:r>
            <a:r>
              <a:rPr lang="en-US" dirty="0" err="1" smtClean="0">
                <a:latin typeface="Comic Sans MS" panose="030F0702030302020204" pitchFamily="66" charset="0"/>
              </a:rPr>
              <a:t>avoir</a:t>
            </a:r>
            <a:r>
              <a:rPr lang="en-US" dirty="0" smtClean="0">
                <a:latin typeface="Comic Sans MS" panose="030F0702030302020204" pitchFamily="66" charset="0"/>
              </a:rPr>
              <a:t>”	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latin typeface="Comic Sans MS" panose="030F0702030302020204" pitchFamily="66" charset="0"/>
              </a:rPr>
              <a:t>J’ai</a:t>
            </a:r>
            <a:r>
              <a:rPr lang="en-US" sz="3600" dirty="0" smtClean="0">
                <a:latin typeface="Comic Sans MS" panose="030F0702030302020204" pitchFamily="66" charset="0"/>
              </a:rPr>
              <a:t> de la chance = I’m lucky</a:t>
            </a:r>
          </a:p>
          <a:p>
            <a:r>
              <a:rPr lang="en-US" sz="3600" dirty="0" err="1" smtClean="0">
                <a:latin typeface="Comic Sans MS" panose="030F0702030302020204" pitchFamily="66" charset="0"/>
              </a:rPr>
              <a:t>J’ai</a:t>
            </a:r>
            <a:r>
              <a:rPr lang="en-US" sz="3600" dirty="0" smtClean="0">
                <a:latin typeface="Comic Sans MS" panose="030F0702030302020204" pitchFamily="66" charset="0"/>
              </a:rPr>
              <a:t> tort = I’m wrong</a:t>
            </a:r>
          </a:p>
          <a:p>
            <a:r>
              <a:rPr lang="en-US" sz="3600" dirty="0" err="1" smtClean="0">
                <a:latin typeface="Comic Sans MS" panose="030F0702030302020204" pitchFamily="66" charset="0"/>
              </a:rPr>
              <a:t>J’ai</a:t>
            </a:r>
            <a:r>
              <a:rPr lang="en-US" sz="3600" dirty="0" smtClean="0">
                <a:latin typeface="Comic Sans MS" panose="030F0702030302020204" pitchFamily="66" charset="0"/>
              </a:rPr>
              <a:t> raison = I’m right</a:t>
            </a:r>
          </a:p>
          <a:p>
            <a:r>
              <a:rPr lang="en-US" sz="3600" dirty="0" err="1" smtClean="0">
                <a:latin typeface="Comic Sans MS" panose="030F0702030302020204" pitchFamily="66" charset="0"/>
              </a:rPr>
              <a:t>J’ai</a:t>
            </a:r>
            <a:r>
              <a:rPr lang="en-US" sz="3600" dirty="0" smtClean="0">
                <a:latin typeface="Comic Sans MS" panose="030F0702030302020204" pitchFamily="66" charset="0"/>
              </a:rPr>
              <a:t>  </a:t>
            </a:r>
            <a:r>
              <a:rPr lang="en-US" sz="3600" dirty="0" err="1" smtClean="0">
                <a:latin typeface="Comic Sans MS" panose="030F0702030302020204" pitchFamily="66" charset="0"/>
              </a:rPr>
              <a:t>quinze</a:t>
            </a: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r>
              <a:rPr lang="en-US" sz="3600" dirty="0" err="1" smtClean="0">
                <a:latin typeface="Comic Sans MS" panose="030F0702030302020204" pitchFamily="66" charset="0"/>
              </a:rPr>
              <a:t>ans</a:t>
            </a:r>
            <a:r>
              <a:rPr lang="en-US" sz="3600" dirty="0" smtClean="0">
                <a:latin typeface="Comic Sans MS" panose="030F0702030302020204" pitchFamily="66" charset="0"/>
              </a:rPr>
              <a:t> = I’m 15 years old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754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La </a:t>
            </a:r>
            <a:r>
              <a:rPr lang="en-US" dirty="0" err="1" smtClean="0">
                <a:latin typeface="Comic Sans MS" panose="030F0702030302020204" pitchFamily="66" charset="0"/>
              </a:rPr>
              <a:t>conjugaison</a:t>
            </a:r>
            <a:r>
              <a:rPr lang="en-US" dirty="0" smtClean="0">
                <a:latin typeface="Comic Sans MS" panose="030F0702030302020204" pitchFamily="66" charset="0"/>
              </a:rPr>
              <a:t> du </a:t>
            </a:r>
            <a:r>
              <a:rPr lang="en-US" dirty="0" err="1" smtClean="0">
                <a:latin typeface="Comic Sans MS" panose="030F0702030302020204" pitchFamily="66" charset="0"/>
              </a:rPr>
              <a:t>verbe</a:t>
            </a:r>
            <a:r>
              <a:rPr lang="en-US" dirty="0" smtClean="0">
                <a:latin typeface="Comic Sans MS" panose="030F0702030302020204" pitchFamily="66" charset="0"/>
              </a:rPr>
              <a:t> “</a:t>
            </a:r>
            <a:r>
              <a:rPr lang="en-US" dirty="0" err="1" smtClean="0">
                <a:latin typeface="Comic Sans MS" panose="030F0702030302020204" pitchFamily="66" charset="0"/>
              </a:rPr>
              <a:t>avoir</a:t>
            </a:r>
            <a:r>
              <a:rPr lang="en-US" dirty="0" smtClean="0">
                <a:latin typeface="Comic Sans MS" panose="030F0702030302020204" pitchFamily="66" charset="0"/>
              </a:rPr>
              <a:t>”	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9406366" cy="3416300"/>
          </a:xfrm>
        </p:spPr>
        <p:txBody>
          <a:bodyPr>
            <a:normAutofit lnSpcReduction="10000"/>
          </a:bodyPr>
          <a:lstStyle/>
          <a:p>
            <a:r>
              <a:rPr lang="en-US" sz="3200" dirty="0" err="1" smtClean="0">
                <a:latin typeface="Comic Sans MS" panose="030F0702030302020204" pitchFamily="66" charset="0"/>
              </a:rPr>
              <a:t>Tu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as </a:t>
            </a:r>
            <a:r>
              <a:rPr lang="en-US" sz="3200" dirty="0" err="1" smtClean="0">
                <a:latin typeface="Comic Sans MS" panose="030F0702030302020204" pitchFamily="66" charset="0"/>
              </a:rPr>
              <a:t>faim</a:t>
            </a:r>
            <a:r>
              <a:rPr lang="en-US" sz="3200" dirty="0" smtClean="0">
                <a:latin typeface="Comic Sans MS" panose="030F0702030302020204" pitchFamily="66" charset="0"/>
              </a:rPr>
              <a:t>. (you are hungry)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Il </a:t>
            </a:r>
            <a:r>
              <a:rPr lang="en-US" sz="32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a </a:t>
            </a:r>
            <a:r>
              <a:rPr lang="en-US" sz="3200" dirty="0" err="1" smtClean="0">
                <a:latin typeface="Comic Sans MS" panose="030F0702030302020204" pitchFamily="66" charset="0"/>
              </a:rPr>
              <a:t>soif</a:t>
            </a:r>
            <a:r>
              <a:rPr lang="en-US" sz="3200" dirty="0" smtClean="0">
                <a:latin typeface="Comic Sans MS" panose="030F0702030302020204" pitchFamily="66" charset="0"/>
              </a:rPr>
              <a:t>. (he is thirsty)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Nous </a:t>
            </a:r>
            <a:r>
              <a:rPr lang="en-US" sz="32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avons</a:t>
            </a:r>
            <a:r>
              <a:rPr lang="en-US" sz="32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latin typeface="Comic Sans MS" panose="030F0702030302020204" pitchFamily="66" charset="0"/>
              </a:rPr>
              <a:t>de la chance. (we are lucky)</a:t>
            </a:r>
          </a:p>
          <a:p>
            <a:r>
              <a:rPr lang="en-US" sz="3200" dirty="0" err="1" smtClean="0">
                <a:latin typeface="Comic Sans MS" panose="030F0702030302020204" pitchFamily="66" charset="0"/>
              </a:rPr>
              <a:t>Vous</a:t>
            </a:r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avez</a:t>
            </a:r>
            <a:r>
              <a:rPr lang="en-US" sz="32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 err="1" smtClean="0">
                <a:latin typeface="Comic Sans MS" panose="030F0702030302020204" pitchFamily="66" charset="0"/>
              </a:rPr>
              <a:t>besoin</a:t>
            </a:r>
            <a:r>
              <a:rPr lang="en-US" sz="3200" dirty="0" smtClean="0">
                <a:latin typeface="Comic Sans MS" panose="030F0702030302020204" pitchFamily="66" charset="0"/>
              </a:rPr>
              <a:t> d’un </a:t>
            </a:r>
            <a:r>
              <a:rPr lang="en-US" sz="3200" dirty="0" err="1" smtClean="0">
                <a:latin typeface="Comic Sans MS" panose="030F0702030302020204" pitchFamily="66" charset="0"/>
              </a:rPr>
              <a:t>stylo</a:t>
            </a:r>
            <a:r>
              <a:rPr lang="en-US" sz="3200" dirty="0" smtClean="0">
                <a:latin typeface="Comic Sans MS" panose="030F0702030302020204" pitchFamily="66" charset="0"/>
              </a:rPr>
              <a:t>. (you need a pen)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Pauline et Lucas </a:t>
            </a:r>
            <a:r>
              <a:rPr lang="en-US" sz="32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ont</a:t>
            </a:r>
            <a:r>
              <a:rPr lang="en-US" sz="32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 err="1" smtClean="0">
                <a:latin typeface="Comic Sans MS" panose="030F0702030302020204" pitchFamily="66" charset="0"/>
              </a:rPr>
              <a:t>sommeil</a:t>
            </a:r>
            <a:r>
              <a:rPr lang="en-US" sz="3200" dirty="0" smtClean="0">
                <a:latin typeface="Comic Sans MS" panose="030F0702030302020204" pitchFamily="66" charset="0"/>
              </a:rPr>
              <a:t>. (Pauline and Lucas are tired)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89470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À </a:t>
            </a:r>
            <a:r>
              <a:rPr lang="en-US" dirty="0" err="1" smtClean="0">
                <a:latin typeface="Comic Sans MS" panose="030F0702030302020204" pitchFamily="66" charset="0"/>
              </a:rPr>
              <a:t>votre</a:t>
            </a:r>
            <a:r>
              <a:rPr lang="en-US" dirty="0" smtClean="0">
                <a:latin typeface="Comic Sans MS" panose="030F0702030302020204" pitchFamily="66" charset="0"/>
              </a:rPr>
              <a:t> tour!	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43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Qu’est-ce</a:t>
            </a:r>
            <a:r>
              <a:rPr lang="en-US" sz="43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 que </a:t>
            </a:r>
            <a:r>
              <a:rPr lang="en-US" sz="43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tu</a:t>
            </a:r>
            <a:r>
              <a:rPr lang="en-US" sz="43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 as?</a:t>
            </a:r>
            <a:r>
              <a:rPr lang="en-US" sz="3600" dirty="0" smtClean="0">
                <a:latin typeface="Comic Sans MS" panose="030F0702030302020204" pitchFamily="66" charset="0"/>
              </a:rPr>
              <a:t/>
            </a:r>
            <a:br>
              <a:rPr lang="en-US" sz="3600" dirty="0" smtClean="0">
                <a:latin typeface="Comic Sans MS" panose="030F0702030302020204" pitchFamily="66" charset="0"/>
              </a:rPr>
            </a:br>
            <a:r>
              <a:rPr lang="en-US" sz="3600" dirty="0" smtClean="0">
                <a:latin typeface="Comic Sans MS" panose="030F0702030302020204" pitchFamily="66" charset="0"/>
              </a:rPr>
              <a:t>Ask </a:t>
            </a:r>
            <a:r>
              <a:rPr lang="en-US" sz="3600" dirty="0" smtClean="0">
                <a:latin typeface="Comic Sans MS" panose="030F0702030302020204" pitchFamily="66" charset="0"/>
              </a:rPr>
              <a:t>your partner “what’s wrong</a:t>
            </a:r>
            <a:r>
              <a:rPr lang="en-US" sz="3600" dirty="0" smtClean="0">
                <a:latin typeface="Comic Sans MS" panose="030F0702030302020204" pitchFamily="66" charset="0"/>
              </a:rPr>
              <a:t>?”</a:t>
            </a:r>
            <a:br>
              <a:rPr lang="en-US" sz="3600" dirty="0" smtClean="0">
                <a:latin typeface="Comic Sans MS" panose="030F0702030302020204" pitchFamily="66" charset="0"/>
              </a:rPr>
            </a:br>
            <a:r>
              <a:rPr lang="en-US" sz="3600" dirty="0" smtClean="0">
                <a:latin typeface="Comic Sans MS" panose="030F0702030302020204" pitchFamily="66" charset="0"/>
              </a:rPr>
              <a:t>Tell </a:t>
            </a:r>
            <a:r>
              <a:rPr lang="en-US" sz="3600" dirty="0" smtClean="0">
                <a:latin typeface="Comic Sans MS" panose="030F0702030302020204" pitchFamily="66" charset="0"/>
              </a:rPr>
              <a:t>your partner two things that are wrong today.</a:t>
            </a:r>
          </a:p>
          <a:p>
            <a:r>
              <a:rPr lang="en-US" sz="36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De quoi </a:t>
            </a:r>
            <a:r>
              <a:rPr lang="en-US" sz="36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tu</a:t>
            </a:r>
            <a:r>
              <a:rPr lang="en-US" sz="36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 as </a:t>
            </a:r>
            <a:r>
              <a:rPr lang="en-US" sz="3600" dirty="0" err="1" smtClean="0">
                <a:solidFill>
                  <a:srgbClr val="B31166"/>
                </a:solidFill>
                <a:latin typeface="Comic Sans MS" panose="030F0702030302020204" pitchFamily="66" charset="0"/>
              </a:rPr>
              <a:t>besoin</a:t>
            </a:r>
            <a:r>
              <a:rPr lang="en-US" sz="3600" dirty="0" smtClean="0">
                <a:solidFill>
                  <a:srgbClr val="B31166"/>
                </a:solidFill>
                <a:latin typeface="Comic Sans MS" panose="030F0702030302020204" pitchFamily="66" charset="0"/>
              </a:rPr>
              <a:t>?</a:t>
            </a:r>
            <a:r>
              <a:rPr lang="en-US" sz="3600" dirty="0" smtClean="0">
                <a:latin typeface="Comic Sans MS" panose="030F0702030302020204" pitchFamily="66" charset="0"/>
              </a:rPr>
              <a:t/>
            </a:r>
            <a:br>
              <a:rPr lang="en-US" sz="3600" dirty="0" smtClean="0">
                <a:latin typeface="Comic Sans MS" panose="030F0702030302020204" pitchFamily="66" charset="0"/>
              </a:rPr>
            </a:br>
            <a:r>
              <a:rPr lang="en-US" sz="3600" dirty="0" smtClean="0">
                <a:latin typeface="Comic Sans MS" panose="030F0702030302020204" pitchFamily="66" charset="0"/>
              </a:rPr>
              <a:t>Now, as your partner what they need.</a:t>
            </a:r>
            <a:br>
              <a:rPr lang="en-US" sz="3600" dirty="0" smtClean="0">
                <a:latin typeface="Comic Sans MS" panose="030F0702030302020204" pitchFamily="66" charset="0"/>
              </a:rPr>
            </a:br>
            <a:r>
              <a:rPr lang="en-US" sz="3600" dirty="0" smtClean="0">
                <a:latin typeface="Comic Sans MS" panose="030F0702030302020204" pitchFamily="66" charset="0"/>
              </a:rPr>
              <a:t>Tell </a:t>
            </a:r>
            <a:r>
              <a:rPr lang="en-US" sz="3600" dirty="0" smtClean="0">
                <a:latin typeface="Comic Sans MS" panose="030F0702030302020204" pitchFamily="66" charset="0"/>
              </a:rPr>
              <a:t>your partner at least two things you need for </a:t>
            </a:r>
            <a:r>
              <a:rPr lang="en-US" sz="3600" dirty="0" smtClean="0">
                <a:latin typeface="Comic Sans MS" panose="030F0702030302020204" pitchFamily="66" charset="0"/>
              </a:rPr>
              <a:t>school</a:t>
            </a:r>
            <a:r>
              <a:rPr lang="en-US" sz="3600" dirty="0">
                <a:latin typeface="Comic Sans MS" panose="030F0702030302020204" pitchFamily="66" charset="0"/>
              </a:rPr>
              <a:t>.</a:t>
            </a:r>
            <a:r>
              <a:rPr lang="en-US" sz="3600" dirty="0" smtClean="0">
                <a:latin typeface="Comic Sans MS" panose="030F0702030302020204" pitchFamily="66" charset="0"/>
              </a:rPr>
              <a:t>    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5836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1511</TotalTime>
  <Words>213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Century Gothic</vt:lpstr>
      <vt:lpstr>Comic Sans MS</vt:lpstr>
      <vt:lpstr>Wingdings 3</vt:lpstr>
      <vt:lpstr>Ion Boardroom</vt:lpstr>
      <vt:lpstr>Le verbe “avoir”  </vt:lpstr>
      <vt:lpstr>Describing how we feel with “avoir” </vt:lpstr>
      <vt:lpstr>Describing what we need with “avoir”  </vt:lpstr>
      <vt:lpstr>D’autres expressions avec “avoir”  </vt:lpstr>
      <vt:lpstr>La conjugaison du verbe “avoir” </vt:lpstr>
      <vt:lpstr>À votre tour!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verbe “avoir”</dc:title>
  <dc:creator>Lynnette Schroeder</dc:creator>
  <cp:lastModifiedBy>Danielle Berndt</cp:lastModifiedBy>
  <cp:revision>11</cp:revision>
  <dcterms:created xsi:type="dcterms:W3CDTF">2015-10-20T11:41:52Z</dcterms:created>
  <dcterms:modified xsi:type="dcterms:W3CDTF">2015-10-28T12:27:47Z</dcterms:modified>
</cp:coreProperties>
</file>